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74" autoAdjust="0"/>
  </p:normalViewPr>
  <p:slideViewPr>
    <p:cSldViewPr snapToGrid="0" showGuides="1">
      <p:cViewPr varScale="1">
        <p:scale>
          <a:sx n="88" d="100"/>
          <a:sy n="88" d="100"/>
        </p:scale>
        <p:origin x="494" y="6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A5B2-8064-4382-9E31-9E46E0F5B2C3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2FEE5-93F6-4794-9247-D82E88608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20.03.2023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  <a:br>
              <a:rPr lang="en-US" dirty="0"/>
            </a:br>
            <a:r>
              <a:rPr lang="en-US" dirty="0"/>
              <a:t>20XX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6" name="Text Placeholder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40" name="Graphic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ext Placeholder 26">
            <a:extLst>
              <a:ext uri="{FF2B5EF4-FFF2-40B4-BE49-F238E27FC236}">
                <a16:creationId xmlns=""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August Bergqvist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=""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Phone:</a:t>
            </a:r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678 555-0128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=""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BERGQVIST@EXAMPLE.COM</a:t>
            </a:r>
          </a:p>
        </p:txBody>
      </p:sp>
      <p:sp>
        <p:nvSpPr>
          <p:cNvPr id="3" name="Graphic 23">
            <a:extLst>
              <a:ext uri="{FF2B5EF4-FFF2-40B4-BE49-F238E27FC236}">
                <a16:creationId xmlns=""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   </a:t>
            </a:r>
            <a:endParaRPr lang="ru-RU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0" name="Graphic 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Graphic 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Subtitle 2">
            <a:extLst>
              <a:ext uri="{FF2B5EF4-FFF2-40B4-BE49-F238E27FC236}">
                <a16:creationId xmlns=""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=""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=""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Graphic 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Content Placeholder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18" name="Graphic 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Graphic 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24" name="Graphic 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=""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Graphic 22">
            <a:extLst>
              <a:ext uri="{FF2B5EF4-FFF2-40B4-BE49-F238E27FC236}">
                <a16:creationId xmlns=""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7" y="172667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Graphic 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LAYOUT 02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6" name="Freeform: Shape 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Graphic 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93286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Graphic 19">
            <a:extLst>
              <a:ext uri="{FF2B5EF4-FFF2-40B4-BE49-F238E27FC236}">
                <a16:creationId xmlns=""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55960" y="2959593"/>
            <a:ext cx="4183650" cy="365125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val 47">
            <a:extLst>
              <a:ext uri="{FF2B5EF4-FFF2-40B4-BE49-F238E27FC236}">
                <a16:creationId xmlns=""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Graphic 12">
            <a:extLst>
              <a:ext uri="{FF2B5EF4-FFF2-40B4-BE49-F238E27FC236}">
                <a16:creationId xmlns=""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=""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=""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=""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33" name="Text Placeholder 26">
            <a:extLst>
              <a:ext uri="{FF2B5EF4-FFF2-40B4-BE49-F238E27FC236}">
                <a16:creationId xmlns=""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=""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=""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=""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9" name="Text Placeholder 26">
            <a:extLst>
              <a:ext uri="{FF2B5EF4-FFF2-40B4-BE49-F238E27FC236}">
                <a16:creationId xmlns=""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9" name="Chart Placeholder 18">
            <a:extLst>
              <a:ext uri="{FF2B5EF4-FFF2-40B4-BE49-F238E27FC236}">
                <a16:creationId xmlns=""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grpSp>
        <p:nvGrpSpPr>
          <p:cNvPr id="41" name="Graphic 39">
            <a:extLst>
              <a:ext uri="{FF2B5EF4-FFF2-40B4-BE49-F238E27FC236}">
                <a16:creationId xmlns=""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0">
            <a:extLst>
              <a:ext uri="{FF2B5EF4-FFF2-40B4-BE49-F238E27FC236}">
                <a16:creationId xmlns=""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9" y="2267879"/>
            <a:ext cx="3016875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=""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Graphic 12">
            <a:extLst>
              <a:ext uri="{FF2B5EF4-FFF2-40B4-BE49-F238E27FC236}">
                <a16:creationId xmlns=""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able Placeholder 17">
            <a:extLst>
              <a:ext uri="{FF2B5EF4-FFF2-40B4-BE49-F238E27FC236}">
                <a16:creationId xmlns=""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  <p:grpSp>
        <p:nvGrpSpPr>
          <p:cNvPr id="45" name="Graphic 39">
            <a:extLst>
              <a:ext uri="{FF2B5EF4-FFF2-40B4-BE49-F238E27FC236}">
                <a16:creationId xmlns=""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Graphic 54">
            <a:extLst>
              <a:ext uri="{FF2B5EF4-FFF2-40B4-BE49-F238E27FC236}">
                <a16:creationId xmlns=""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7819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=""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Graphic 12">
            <a:extLst>
              <a:ext uri="{FF2B5EF4-FFF2-40B4-BE49-F238E27FC236}">
                <a16:creationId xmlns=""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Graphic 12">
            <a:extLst>
              <a:ext uri="{FF2B5EF4-FFF2-40B4-BE49-F238E27FC236}">
                <a16:creationId xmlns=""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=""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9" name="Title 2">
            <a:extLst>
              <a:ext uri="{FF2B5EF4-FFF2-40B4-BE49-F238E27FC236}">
                <a16:creationId xmlns=""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Report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8588" y="5240539"/>
            <a:ext cx="3970791" cy="642287"/>
          </a:xfrm>
        </p:spPr>
        <p:txBody>
          <a:bodyPr/>
          <a:lstStyle/>
          <a:p>
            <a:r>
              <a:rPr lang="en-US" sz="3200" b="1" dirty="0" smtClean="0"/>
              <a:t>Schlumberger </a:t>
            </a:r>
            <a:r>
              <a:rPr lang="en-US" sz="3200" b="1" dirty="0" err="1" smtClean="0"/>
              <a:t>Duri</a:t>
            </a:r>
            <a:r>
              <a:rPr lang="en-US" sz="3200" b="1" dirty="0" smtClean="0"/>
              <a:t> </a:t>
            </a:r>
            <a:endParaRPr lang="ru-RU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9" y="35207"/>
            <a:ext cx="1028056" cy="69498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8588" y="3416091"/>
            <a:ext cx="3970791" cy="642287"/>
          </a:xfrm>
        </p:spPr>
        <p:txBody>
          <a:bodyPr/>
          <a:lstStyle/>
          <a:p>
            <a:r>
              <a:rPr lang="en-US" sz="2000" b="1" dirty="0" smtClean="0"/>
              <a:t>Penetrant Chemical Case that carry over to oil separator </a:t>
            </a:r>
            <a:endParaRPr lang="ru-RU" sz="2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6" r="141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Corrective Action</a:t>
            </a:r>
            <a:endParaRPr lang="en-ID" dirty="0"/>
          </a:p>
        </p:txBody>
      </p:sp>
      <p:sp>
        <p:nvSpPr>
          <p:cNvPr id="5" name="Right Arrow 4"/>
          <p:cNvSpPr/>
          <p:nvPr/>
        </p:nvSpPr>
        <p:spPr>
          <a:xfrm>
            <a:off x="256902" y="1795481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890451" y="1567303"/>
            <a:ext cx="10463349" cy="1942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Provide portable waste container to collect penetrant waste water from washing </a:t>
            </a:r>
            <a:r>
              <a:rPr lang="en-US" sz="2400" b="1" dirty="0" smtClean="0">
                <a:solidFill>
                  <a:schemeClr val="tx1"/>
                </a:solidFill>
              </a:rPr>
              <a:t>activity.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To inform the SLB facility </a:t>
            </a:r>
            <a:r>
              <a:rPr lang="en-US" sz="2400" b="1" dirty="0" err="1">
                <a:solidFill>
                  <a:schemeClr val="tx1"/>
                </a:solidFill>
              </a:rPr>
              <a:t>personel</a:t>
            </a:r>
            <a:r>
              <a:rPr lang="en-US" sz="2400" b="1" dirty="0">
                <a:solidFill>
                  <a:schemeClr val="tx1"/>
                </a:solidFill>
              </a:rPr>
              <a:t> by WA Group whenever penetrant application perform by ISP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56899" y="2532141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890450" y="3892731"/>
            <a:ext cx="10463349" cy="8861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3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6DC636-DB75-49A5-B764-91FF21804D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4420" y="3955665"/>
            <a:ext cx="4367531" cy="524711"/>
          </a:xfrm>
        </p:spPr>
        <p:txBody>
          <a:bodyPr/>
          <a:lstStyle/>
          <a:p>
            <a:r>
              <a:rPr lang="en-US" dirty="0" smtClean="0"/>
              <a:t>Oki Wiranata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5A967A-4C75-4949-9D48-17FD2D8B8B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Phone: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15085CC-458F-4E9F-AF16-A815111FBF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+62 852-6470-4288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59230DA-C209-4406-A9FA-EE60A7827F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Email: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D10F5C8F-9E7F-4E64-9AF6-329D165411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420" y="5593914"/>
            <a:ext cx="5315123" cy="365125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kki.Wiranata@inspektindo.com</a:t>
            </a:r>
            <a:endParaRPr lang="ru-RU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" r="6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4327" y="1923719"/>
            <a:ext cx="10515600" cy="906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</a:t>
            </a:r>
            <a:r>
              <a:rPr lang="en-US" sz="2800" b="1" dirty="0" smtClean="0"/>
              <a:t>enetrant </a:t>
            </a:r>
            <a:r>
              <a:rPr lang="en-US" sz="2800" b="1" dirty="0"/>
              <a:t>chemical case that carry over to oil separator</a:t>
            </a:r>
            <a:endParaRPr lang="en-ID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952207"/>
            <a:ext cx="9050518" cy="945498"/>
          </a:xfrm>
        </p:spPr>
        <p:txBody>
          <a:bodyPr/>
          <a:lstStyle/>
          <a:p>
            <a:r>
              <a:rPr lang="en-US" dirty="0" smtClean="0"/>
              <a:t>Where ??</a:t>
            </a:r>
            <a:endParaRPr lang="en-ID" dirty="0"/>
          </a:p>
        </p:txBody>
      </p:sp>
      <p:sp>
        <p:nvSpPr>
          <p:cNvPr id="2" name="Right Arrow 1"/>
          <p:cNvSpPr/>
          <p:nvPr/>
        </p:nvSpPr>
        <p:spPr>
          <a:xfrm>
            <a:off x="204651" y="1923719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90600" y="517526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??</a:t>
            </a:r>
            <a:endParaRPr lang="en-ID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86098" y="4018133"/>
            <a:ext cx="10515600" cy="9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err="1" smtClean="0"/>
              <a:t>Washbay</a:t>
            </a:r>
            <a:r>
              <a:rPr lang="en-US" sz="2800" b="1" dirty="0" smtClean="0"/>
              <a:t> Completion</a:t>
            </a:r>
            <a:endParaRPr lang="en-ID" sz="2800" dirty="0"/>
          </a:p>
        </p:txBody>
      </p:sp>
      <p:sp>
        <p:nvSpPr>
          <p:cNvPr id="11" name="Right Arrow 10"/>
          <p:cNvSpPr/>
          <p:nvPr/>
        </p:nvSpPr>
        <p:spPr>
          <a:xfrm>
            <a:off x="252544" y="4061674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0288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4327" y="1923719"/>
            <a:ext cx="10515600" cy="906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Friday, 10 March 2023 at 13.00 pm</a:t>
            </a:r>
            <a:endParaRPr lang="en-ID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2952207"/>
            <a:ext cx="9050518" cy="945498"/>
          </a:xfrm>
        </p:spPr>
        <p:txBody>
          <a:bodyPr/>
          <a:lstStyle/>
          <a:p>
            <a:r>
              <a:rPr lang="en-US" dirty="0" smtClean="0"/>
              <a:t>Who ??</a:t>
            </a:r>
            <a:endParaRPr lang="en-ID" dirty="0"/>
          </a:p>
        </p:txBody>
      </p:sp>
      <p:sp>
        <p:nvSpPr>
          <p:cNvPr id="2" name="Right Arrow 1"/>
          <p:cNvSpPr/>
          <p:nvPr/>
        </p:nvSpPr>
        <p:spPr>
          <a:xfrm>
            <a:off x="204651" y="1923719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90600" y="517526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When ??</a:t>
            </a:r>
            <a:endParaRPr lang="en-ID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886098" y="4018133"/>
            <a:ext cx="10515600" cy="9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/>
              <a:t>OCTG team PT. </a:t>
            </a:r>
            <a:r>
              <a:rPr lang="en-US" sz="2800" b="1" dirty="0" err="1" smtClean="0"/>
              <a:t>Inspektindo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Sinergi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Persada</a:t>
            </a:r>
            <a:endParaRPr lang="en-ID" sz="2800" dirty="0"/>
          </a:p>
        </p:txBody>
      </p:sp>
      <p:sp>
        <p:nvSpPr>
          <p:cNvPr id="11" name="Right Arrow 10"/>
          <p:cNvSpPr/>
          <p:nvPr/>
        </p:nvSpPr>
        <p:spPr>
          <a:xfrm>
            <a:off x="252544" y="4061674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700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64327" y="1923719"/>
            <a:ext cx="10515600" cy="102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nadequate </a:t>
            </a:r>
            <a:r>
              <a:rPr lang="en-US" sz="2800" dirty="0" err="1"/>
              <a:t>Draininage</a:t>
            </a:r>
            <a:r>
              <a:rPr lang="en-US" sz="2800" dirty="0"/>
              <a:t> facility for waste </a:t>
            </a:r>
            <a:r>
              <a:rPr lang="en-US" sz="2800" dirty="0" err="1"/>
              <a:t>wate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Natural Factor (high intensity rainfall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" name="Right Arrow 1"/>
          <p:cNvSpPr/>
          <p:nvPr/>
        </p:nvSpPr>
        <p:spPr>
          <a:xfrm>
            <a:off x="204651" y="1923719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90600" y="517526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Why ??</a:t>
            </a:r>
            <a:endParaRPr lang="en-ID" dirty="0"/>
          </a:p>
        </p:txBody>
      </p:sp>
      <p:sp>
        <p:nvSpPr>
          <p:cNvPr id="9" name="Right Arrow 8"/>
          <p:cNvSpPr/>
          <p:nvPr/>
        </p:nvSpPr>
        <p:spPr>
          <a:xfrm>
            <a:off x="200294" y="2415764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07275"/>
              </p:ext>
            </p:extLst>
          </p:nvPr>
        </p:nvGraphicFramePr>
        <p:xfrm>
          <a:off x="990600" y="3956904"/>
          <a:ext cx="8754291" cy="2494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33400"/>
                <a:gridCol w="5878286"/>
                <a:gridCol w="23426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Conducting Liquid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Penetrant Inspection on march,</a:t>
                      </a:r>
                      <a:r>
                        <a:rPr lang="en-US" baseline="0" dirty="0" smtClean="0"/>
                        <a:t> 2023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Qty</a:t>
                      </a:r>
                      <a:endParaRPr lang="en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 March 2023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04 March 2023</a:t>
                      </a:r>
                      <a:endParaRPr lang="en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05 March 2023</a:t>
                      </a:r>
                      <a:endParaRPr lang="en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06 March 2023</a:t>
                      </a:r>
                      <a:endParaRPr lang="en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March 2023</a:t>
                      </a:r>
                      <a:endParaRPr lang="en-I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4"/>
          <p:cNvSpPr txBox="1">
            <a:spLocks/>
          </p:cNvSpPr>
          <p:nvPr/>
        </p:nvSpPr>
        <p:spPr>
          <a:xfrm>
            <a:off x="907867" y="2960288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??</a:t>
            </a:r>
            <a:endParaRPr lang="en-ID" dirty="0"/>
          </a:p>
        </p:txBody>
      </p:sp>
      <p:sp>
        <p:nvSpPr>
          <p:cNvPr id="14" name="Right Arrow 13"/>
          <p:cNvSpPr/>
          <p:nvPr/>
        </p:nvSpPr>
        <p:spPr>
          <a:xfrm>
            <a:off x="200294" y="3956904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78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5</a:t>
            </a:fld>
            <a:endParaRPr lang="ru-RU" dirty="0"/>
          </a:p>
        </p:txBody>
      </p:sp>
      <p:sp>
        <p:nvSpPr>
          <p:cNvPr id="2" name="Right Arrow 1"/>
          <p:cNvSpPr/>
          <p:nvPr/>
        </p:nvSpPr>
        <p:spPr>
          <a:xfrm>
            <a:off x="204651" y="1923719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90600" y="517526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??</a:t>
            </a:r>
            <a:endParaRPr lang="en-ID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990600" y="1923719"/>
            <a:ext cx="10515600" cy="9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On march 3,4,5 </a:t>
            </a:r>
            <a:r>
              <a:rPr lang="en-US" sz="2800" b="1" dirty="0"/>
              <a:t>high intensity rainfall</a:t>
            </a:r>
            <a:r>
              <a:rPr lang="en-US" sz="2800" b="1" dirty="0" smtClean="0"/>
              <a:t> </a:t>
            </a:r>
            <a:endParaRPr lang="en-ID" sz="2800" b="1" dirty="0"/>
          </a:p>
        </p:txBody>
      </p:sp>
      <p:sp>
        <p:nvSpPr>
          <p:cNvPr id="14" name="Right Arrow 13"/>
          <p:cNvSpPr/>
          <p:nvPr/>
        </p:nvSpPr>
        <p:spPr>
          <a:xfrm>
            <a:off x="204650" y="2894725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990600" y="2830287"/>
            <a:ext cx="10515600" cy="9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On march 10</a:t>
            </a:r>
            <a:r>
              <a:rPr lang="en-US" sz="2800" b="1" dirty="0"/>
              <a:t>, </a:t>
            </a:r>
            <a:r>
              <a:rPr lang="en-US" sz="2800" b="1" dirty="0" smtClean="0"/>
              <a:t>Waste water </a:t>
            </a:r>
            <a:r>
              <a:rPr lang="en-US" sz="2800" b="1" dirty="0"/>
              <a:t>in </a:t>
            </a:r>
            <a:r>
              <a:rPr lang="en-US" sz="2800" b="1" dirty="0" smtClean="0"/>
              <a:t>oil </a:t>
            </a:r>
            <a:r>
              <a:rPr lang="en-US" sz="2800" b="1" dirty="0"/>
              <a:t>separator </a:t>
            </a:r>
            <a:r>
              <a:rPr lang="en-US" sz="2800" b="1" dirty="0" smtClean="0"/>
              <a:t>has </a:t>
            </a:r>
            <a:r>
              <a:rPr lang="en-US" sz="2800" b="1" dirty="0"/>
              <a:t>turned red</a:t>
            </a:r>
            <a:endParaRPr lang="en-ID" sz="2800" b="1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899160" y="3397520"/>
            <a:ext cx="9050518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Photograpic</a:t>
            </a:r>
            <a:r>
              <a:rPr lang="en-US" dirty="0" smtClean="0"/>
              <a:t> Evidence :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94091"/>
            <a:ext cx="236220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19273"/>
          <a:stretch/>
        </p:blipFill>
        <p:spPr>
          <a:xfrm>
            <a:off x="3901809" y="4214953"/>
            <a:ext cx="1920464" cy="1771650"/>
          </a:xfrm>
          <a:prstGeom prst="rect">
            <a:avLst/>
          </a:prstGeom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1726477" y="6004129"/>
            <a:ext cx="1199606" cy="39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smtClean="0"/>
              <a:t>Before</a:t>
            </a:r>
            <a:endParaRPr lang="en-ID" sz="2000" b="0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282447" y="6009225"/>
            <a:ext cx="1199606" cy="39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0" dirty="0" smtClean="0"/>
              <a:t>After</a:t>
            </a:r>
            <a:endParaRPr lang="en-ID" sz="2000" b="0" dirty="0"/>
          </a:p>
        </p:txBody>
      </p:sp>
      <p:cxnSp>
        <p:nvCxnSpPr>
          <p:cNvPr id="9" name="Elbow Connector 8"/>
          <p:cNvCxnSpPr/>
          <p:nvPr/>
        </p:nvCxnSpPr>
        <p:spPr>
          <a:xfrm rot="10800000" flipV="1">
            <a:off x="5904412" y="3085404"/>
            <a:ext cx="4899947" cy="2015374"/>
          </a:xfrm>
          <a:prstGeom prst="bentConnector3">
            <a:avLst>
              <a:gd name="adj1" fmla="val -129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23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6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6" y="182878"/>
            <a:ext cx="8201296" cy="6563351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8828331" y="3609070"/>
            <a:ext cx="3172098" cy="945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Position </a:t>
            </a:r>
          </a:p>
          <a:p>
            <a:r>
              <a:rPr lang="en-US" dirty="0" smtClean="0"/>
              <a:t>Evidence</a:t>
            </a:r>
            <a:endParaRPr lang="en-ID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88869" y="1785257"/>
            <a:ext cx="313508" cy="26561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6583" y="4389120"/>
            <a:ext cx="679268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185851" y="3039291"/>
            <a:ext cx="165463" cy="140208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15886" y="4389120"/>
            <a:ext cx="1300441" cy="2699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828800" y="3779520"/>
            <a:ext cx="87086" cy="6096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15886" y="3779520"/>
            <a:ext cx="3483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evidence</a:t>
            </a:r>
            <a:endParaRPr lang="en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6549"/>
            <a:ext cx="3971109" cy="4798423"/>
          </a:xfrm>
          <a:prstGeom prst="rect">
            <a:avLst/>
          </a:prstGeom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057504" y="2637822"/>
            <a:ext cx="1926772" cy="51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Corrosive</a:t>
            </a:r>
            <a:endParaRPr lang="en-ID" sz="2800" b="1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057503" y="3152503"/>
            <a:ext cx="2005147" cy="51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 smtClean="0"/>
              <a:t>Mutagenik</a:t>
            </a:r>
            <a:endParaRPr lang="en-ID" sz="2800" b="1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057502" y="3693311"/>
            <a:ext cx="2327367" cy="514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 smtClean="0"/>
              <a:t>Karsinogenik</a:t>
            </a:r>
            <a:endParaRPr lang="en-ID" sz="2800" b="1" dirty="0"/>
          </a:p>
        </p:txBody>
      </p:sp>
      <p:cxnSp>
        <p:nvCxnSpPr>
          <p:cNvPr id="11" name="Straight Arrow Connector 10"/>
          <p:cNvCxnSpPr>
            <a:endCxn id="7" idx="1"/>
          </p:cNvCxnSpPr>
          <p:nvPr/>
        </p:nvCxnSpPr>
        <p:spPr>
          <a:xfrm flipV="1">
            <a:off x="2508069" y="2895163"/>
            <a:ext cx="2549435" cy="1197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1"/>
          </p:cNvCxnSpPr>
          <p:nvPr/>
        </p:nvCxnSpPr>
        <p:spPr>
          <a:xfrm flipV="1">
            <a:off x="2969623" y="3409844"/>
            <a:ext cx="2087880" cy="7981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1"/>
          </p:cNvCxnSpPr>
          <p:nvPr/>
        </p:nvCxnSpPr>
        <p:spPr>
          <a:xfrm flipV="1">
            <a:off x="2978331" y="3950652"/>
            <a:ext cx="2079171" cy="257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28" y="2284918"/>
            <a:ext cx="3048000" cy="3048000"/>
          </a:xfrm>
          <a:prstGeom prst="rect">
            <a:avLst/>
          </a:prstGeom>
        </p:spPr>
      </p:pic>
      <p:sp>
        <p:nvSpPr>
          <p:cNvPr id="17" name="Content Placeholder 3"/>
          <p:cNvSpPr txBox="1">
            <a:spLocks/>
          </p:cNvSpPr>
          <p:nvPr/>
        </p:nvSpPr>
        <p:spPr>
          <a:xfrm>
            <a:off x="9786255" y="5332918"/>
            <a:ext cx="942705" cy="1065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FF0000"/>
                </a:solidFill>
              </a:rPr>
              <a:t>X</a:t>
            </a:r>
            <a:endParaRPr lang="en-ID" sz="8000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5057501" y="5677568"/>
            <a:ext cx="4653356" cy="5146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Harmful to the environmental</a:t>
            </a:r>
            <a:endParaRPr lang="en-ID" sz="2800" b="1" dirty="0">
              <a:solidFill>
                <a:srgbClr val="FF0000"/>
              </a:solidFill>
            </a:endParaRP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5029942" y="5162887"/>
            <a:ext cx="4535679" cy="5146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Not found this symbol on MSDS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11335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1844077"/>
            <a:ext cx="4114800" cy="365125"/>
          </a:xfrm>
        </p:spPr>
        <p:txBody>
          <a:bodyPr/>
          <a:lstStyle/>
          <a:p>
            <a:r>
              <a:rPr lang="en-US" sz="2400" b="1" dirty="0" smtClean="0"/>
              <a:t>Unsafe Action</a:t>
            </a:r>
            <a:endParaRPr lang="ru-RU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Cause</a:t>
            </a:r>
            <a:endParaRPr lang="en-ID" dirty="0"/>
          </a:p>
        </p:txBody>
      </p:sp>
      <p:sp>
        <p:nvSpPr>
          <p:cNvPr id="5" name="Right Arrow 4"/>
          <p:cNvSpPr/>
          <p:nvPr/>
        </p:nvSpPr>
        <p:spPr>
          <a:xfrm>
            <a:off x="204651" y="2446564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868683" y="2475448"/>
            <a:ext cx="707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NA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868683" y="34682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Unsafe Condition</a:t>
            </a:r>
            <a:endParaRPr lang="ru-RU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256903" y="4017933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890452" y="3905564"/>
            <a:ext cx="9211491" cy="1023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Natural Factor (high intensity rainfall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</a:t>
            </a:r>
            <a:endParaRPr lang="en-ID" dirty="0"/>
          </a:p>
        </p:txBody>
      </p:sp>
      <p:sp>
        <p:nvSpPr>
          <p:cNvPr id="5" name="Right Arrow 4"/>
          <p:cNvSpPr/>
          <p:nvPr/>
        </p:nvSpPr>
        <p:spPr>
          <a:xfrm>
            <a:off x="204651" y="1993714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890451" y="2028865"/>
            <a:ext cx="7696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</a:rPr>
              <a:t>Laboratory </a:t>
            </a:r>
            <a:r>
              <a:rPr lang="en-US" sz="2400" b="1" dirty="0">
                <a:solidFill>
                  <a:schemeClr val="tx1"/>
                </a:solidFill>
              </a:rPr>
              <a:t>tests using third party services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868683" y="34246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Sampling estimation</a:t>
            </a:r>
            <a:endParaRPr lang="ru-RU" sz="2400" b="1" dirty="0"/>
          </a:p>
        </p:txBody>
      </p:sp>
      <p:sp>
        <p:nvSpPr>
          <p:cNvPr id="8" name="Right Arrow 7"/>
          <p:cNvSpPr/>
          <p:nvPr/>
        </p:nvSpPr>
        <p:spPr>
          <a:xfrm>
            <a:off x="204651" y="3887832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  <p:sp>
        <p:nvSpPr>
          <p:cNvPr id="9" name="Footer Placeholder 1"/>
          <p:cNvSpPr txBox="1">
            <a:spLocks/>
          </p:cNvSpPr>
          <p:nvPr/>
        </p:nvSpPr>
        <p:spPr>
          <a:xfrm>
            <a:off x="890452" y="3905565"/>
            <a:ext cx="9211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27-31 March, 2023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t="10921" r="64952" b="27619"/>
          <a:stretch/>
        </p:blipFill>
        <p:spPr>
          <a:xfrm>
            <a:off x="8312471" y="2019879"/>
            <a:ext cx="2386148" cy="4214949"/>
          </a:xfrm>
          <a:prstGeom prst="rect">
            <a:avLst/>
          </a:prstGeom>
        </p:spPr>
      </p:pic>
      <p:sp>
        <p:nvSpPr>
          <p:cNvPr id="11" name="Footer Placeholder 1"/>
          <p:cNvSpPr txBox="1">
            <a:spLocks/>
          </p:cNvSpPr>
          <p:nvPr/>
        </p:nvSpPr>
        <p:spPr>
          <a:xfrm>
            <a:off x="890451" y="46021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Noted</a:t>
            </a:r>
            <a:endParaRPr lang="ru-RU" sz="2400" b="1" dirty="0"/>
          </a:p>
        </p:txBody>
      </p:sp>
      <p:sp>
        <p:nvSpPr>
          <p:cNvPr id="12" name="Footer Placeholder 1"/>
          <p:cNvSpPr txBox="1">
            <a:spLocks/>
          </p:cNvSpPr>
          <p:nvPr/>
        </p:nvSpPr>
        <p:spPr>
          <a:xfrm>
            <a:off x="890452" y="5130702"/>
            <a:ext cx="9211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Report results will come out after 20 days of sampling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04650" y="5108386"/>
            <a:ext cx="633549" cy="435429"/>
          </a:xfrm>
          <a:prstGeom prst="rightArrow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177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Fun_MO - v6" id="{A0D08BF4-A6B2-4810-A990-861B25D0A27E}" vid="{9CA1A813-01EE-4EED-9E0D-BBBA258A4E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024DF7-0783-4549-86B7-A48B29FBA9C2}">
  <ds:schemaRefs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6dc4bcd6-49db-4c07-9060-8acfc67cef9f"/>
    <ds:schemaRef ds:uri="http://schemas.openxmlformats.org/package/2006/metadata/core-properties"/>
    <ds:schemaRef ds:uri="fb0879af-3eba-417a-a55a-ffe6dcd6ca7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 vacation presentation</Template>
  <TotalTime>0</TotalTime>
  <Words>222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Investigation Report</vt:lpstr>
      <vt:lpstr>Where ??</vt:lpstr>
      <vt:lpstr>Who ??</vt:lpstr>
      <vt:lpstr>PowerPoint Presentation</vt:lpstr>
      <vt:lpstr>PowerPoint Presentation</vt:lpstr>
      <vt:lpstr>PowerPoint Presentation</vt:lpstr>
      <vt:lpstr>Written evidence</vt:lpstr>
      <vt:lpstr>Immediate Cause</vt:lpstr>
      <vt:lpstr>Correction</vt:lpstr>
      <vt:lpstr>Corrective Action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2023-02-08T06:47:12Z</dcterms:created>
  <dcterms:modified xsi:type="dcterms:W3CDTF">2023-03-20T04:43:36Z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